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D13D-50E4-DA24-6E5E-59A0D9318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89946-5660-82AD-CEBF-1FDCC930B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74A74-D385-2469-E258-37A5EA0B2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8BCF6-D0C2-349D-D56D-B24ED306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554B-8E92-0FB9-11FA-BC080095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10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E404B-3673-3C91-85FB-9E200BE8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670D09-C17F-6CD0-283A-5BE83AAF1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924A9-09C3-902D-D68F-556344DD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A0E10-ED25-0CD7-4447-632318D1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DF73A-935A-4D46-9B7D-B2E93078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51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09C98-BA41-917B-1136-5A0D72F26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14BDA-0770-D602-1724-A2E42861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EB41E-88B6-D9FB-D415-CCB3D5FC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2436-F761-05F4-F00C-1E129F7B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43084-7A93-AA01-F075-653A0DB2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517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BF98-E0D8-9AD5-A853-54376A10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3A918-14BB-CD92-D0B8-02DF7A9B6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DA5EC-A424-3605-CCE0-B685770B3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9B8EE-257F-EE0B-FC26-4FFEE94E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2B778-5BEC-00C8-BA68-6D07A08A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7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8011-9E2D-BF03-2CB7-53EB461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CB038-AA2F-7B9A-EEBE-18F359A43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3BD02-90DE-F08C-25D3-DE9F80D91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9D86E-D8EC-5A3F-D5CA-D1A734644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C99A2-BAF2-56CF-2F26-2A146155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542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2397F-4E22-9C79-89EF-2DF5F43A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5F90A-0A06-BE99-2982-422545D5E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34EA6-165F-C758-D70A-203E2D4A0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0D75A-F511-F3F0-B76D-9C710F06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4D023-FE55-A7C5-1FF1-7589A5B83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A19CC-83AF-3A4E-2B2D-E3FC0463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94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8BCC8-A305-9B09-A4AB-36AE5652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78064-3C10-7BD0-6012-FD0A18C53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4214C-55B9-9FA6-5998-BEDAE1398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D4B65-80A0-8AD6-B1C8-412DFE14A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D708B-1A42-3DF2-90CC-E3699C2D1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5581A-F913-FC85-A83E-B654B4EA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8F4A4-E52F-F92B-1AD1-9B05AD6E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F4F4D5-0C1E-5866-215C-137248D4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62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9FFA4-0771-F420-D90D-3D00A283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7A0E79-42DF-6FEA-68C6-B1E41081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B0BCC-8229-736D-A313-D06D6F271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716BC-8E76-D412-1842-ECC9020D4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19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3FB90-80FE-537C-A46B-8FCCFA55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EC979E-FFEC-F85A-F68F-65092DB7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F5A8D-B024-329C-716B-DA528E390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302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E3CA-CAC1-8D5E-A10C-6F04F31B8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3B50F-7736-1111-1EC5-CF3B6A21B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3C67F-60FA-B1B6-A433-7BA2C2A38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2C2BD-F9A0-BBDC-0C67-384398AA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FCCFC-8ACA-E680-73D0-39CC2DFE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56D33-DBCB-0262-1B4E-31239714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00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279F1-BB00-D424-EAF0-196D4DFAF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939BB8-D0FC-6300-CF64-1B86DB8A2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37E0B-42C7-617B-AFAF-9E129E97F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9F210-63AB-B620-162B-A082E3C3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2BFDC-480C-9298-A852-F332D995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F8A56-C18D-8713-54DD-3751A38E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890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F83136-2A86-974B-12B4-D4D857B7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F52AC-D3D5-3C70-6013-295ABF100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A4534-68E2-AE56-B222-980D67EA0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52EB-457A-474C-8FB1-D80705499827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EC605-ADBD-224E-E25B-41C1D6F60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32EA4-DC64-334A-0548-AFD37CB54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D440-8F6A-4F4C-B892-21FDCF946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864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pr.com/guides/business-economics/theory-of-demand/methods-of-demand-forecast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45F740-B233-DA95-0EF2-683DCFE9255F}"/>
              </a:ext>
            </a:extLst>
          </p:cNvPr>
          <p:cNvSpPr txBox="1"/>
          <p:nvPr/>
        </p:nvSpPr>
        <p:spPr>
          <a:xfrm>
            <a:off x="1887021" y="2444040"/>
            <a:ext cx="94042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TOPIC – 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FORECASTING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THIRD	SEMESTER-6    SESSION -2019-2020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4B553-F433-6780-E4F3-1C192CB08A36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ECONOMICS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BF89BC-8517-00BC-CF30-B024CC8C34CE}"/>
              </a:ext>
            </a:extLst>
          </p:cNvPr>
          <p:cNvSpPr txBox="1"/>
          <p:nvPr/>
        </p:nvSpPr>
        <p:spPr>
          <a:xfrm>
            <a:off x="3296292" y="4090644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7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98264A07-8EA4-DA7D-2A1D-475770A3C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29AEC4-3192-BC3B-C32E-C3238771B674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13/05/2020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7BDE84-1B9D-F6ED-BBC2-BF6A4E32B559}"/>
              </a:ext>
            </a:extLst>
          </p:cNvPr>
          <p:cNvSpPr txBox="1"/>
          <p:nvPr/>
        </p:nvSpPr>
        <p:spPr>
          <a:xfrm>
            <a:off x="3811713" y="1712112"/>
            <a:ext cx="692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B.COM. (HONOURS)</a:t>
            </a:r>
          </a:p>
        </p:txBody>
      </p:sp>
    </p:spTree>
    <p:extLst>
      <p:ext uri="{BB962C8B-B14F-4D97-AF65-F5344CB8AC3E}">
        <p14:creationId xmlns:p14="http://schemas.microsoft.com/office/powerpoint/2010/main" val="140809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F2B8B4-77F5-DC76-287F-DD480F901B6A}"/>
              </a:ext>
            </a:extLst>
          </p:cNvPr>
          <p:cNvSpPr txBox="1"/>
          <p:nvPr/>
        </p:nvSpPr>
        <p:spPr>
          <a:xfrm>
            <a:off x="3904180" y="472611"/>
            <a:ext cx="3754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DEMAND FORECASTING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53249D-7769-2A5E-2C6E-90C1E625923D}"/>
              </a:ext>
            </a:extLst>
          </p:cNvPr>
          <p:cNvSpPr txBox="1"/>
          <p:nvPr/>
        </p:nvSpPr>
        <p:spPr>
          <a:xfrm>
            <a:off x="188787" y="1160217"/>
            <a:ext cx="11814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55BBE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 Forecasting </a:t>
            </a:r>
            <a:r>
              <a:rPr lang="en-US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method of predicting the likely demand for a product or service in the future. This prediction is based on past behavior patterns and the continuing trends in the present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5C97B1-7563-F448-39C0-32AD16E53AB5}"/>
              </a:ext>
            </a:extLst>
          </p:cNvPr>
          <p:cNvSpPr txBox="1"/>
          <p:nvPr/>
        </p:nvSpPr>
        <p:spPr>
          <a:xfrm>
            <a:off x="188787" y="2363056"/>
            <a:ext cx="3924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/>
              <a:t>Importance of Demand Forecasting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36B308-68A1-BAC4-79B1-15CD7E1E79EA}"/>
              </a:ext>
            </a:extLst>
          </p:cNvPr>
          <p:cNvSpPr txBox="1"/>
          <p:nvPr/>
        </p:nvSpPr>
        <p:spPr>
          <a:xfrm>
            <a:off x="188787" y="3020602"/>
            <a:ext cx="118144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Minion Pro"/>
              </a:rPr>
              <a:t>Demand plays a key role in the </a:t>
            </a:r>
            <a:r>
              <a:rPr lang="en-US" b="0" i="0" u="none" strike="noStrike" dirty="0">
                <a:effectLst/>
                <a:latin typeface="Minion Pro"/>
              </a:rPr>
              <a:t>decision making process </a:t>
            </a:r>
            <a:r>
              <a:rPr lang="en-US" b="0" i="0" dirty="0">
                <a:effectLst/>
                <a:latin typeface="Minion Pro"/>
              </a:rPr>
              <a:t>of a business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Minion Pro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Minion Pro"/>
              </a:rPr>
              <a:t>Demand forecasting reduces risk associated with business activities and helps it to take efficient decisions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Minion Pro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Minion Pro"/>
              </a:rPr>
              <a:t>Demand forecasting provides relevant data for the organization’s  capital investment expansion decision</a:t>
            </a:r>
            <a:r>
              <a:rPr lang="en-I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Minion Pro"/>
              </a:rPr>
              <a:t>Good forecast helps in appropriate production planning, process selection, capacity planning, facility layout planning, and inventory </a:t>
            </a:r>
            <a:r>
              <a:rPr lang="en-US" b="0" i="0" u="none" strike="noStrike" dirty="0">
                <a:effectLst/>
                <a:latin typeface="Minion Pro"/>
              </a:rPr>
              <a:t>management</a:t>
            </a:r>
            <a:r>
              <a:rPr lang="en-US" b="0" i="0" dirty="0">
                <a:effectLst/>
                <a:latin typeface="Minion Pro"/>
              </a:rPr>
              <a:t>, etc.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0" i="0" dirty="0">
              <a:effectLst/>
              <a:latin typeface="Minion Pro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i="0" u="none" strike="noStrike" dirty="0">
                <a:effectLst/>
                <a:latin typeface="Minion Pro"/>
              </a:rPr>
              <a:t>Demand i</a:t>
            </a:r>
            <a:r>
              <a:rPr lang="en-US" b="0" i="0" dirty="0">
                <a:effectLst/>
                <a:latin typeface="Minion Pro"/>
              </a:rPr>
              <a:t>s the most important aspect for business for achieving its objectives. Many decisions of business depend on demand like production, sales, staff requirement, etc.</a:t>
            </a:r>
            <a:endParaRPr lang="en-US" dirty="0">
              <a:latin typeface="Minion Pro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994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4862C4-7EA1-7973-330C-8F986888600F}"/>
              </a:ext>
            </a:extLst>
          </p:cNvPr>
          <p:cNvSpPr txBox="1"/>
          <p:nvPr/>
        </p:nvSpPr>
        <p:spPr>
          <a:xfrm>
            <a:off x="798815" y="751716"/>
            <a:ext cx="6097712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sz="2000" b="1" i="0" u="none" strike="noStrike" baseline="0" dirty="0">
                <a:latin typeface="TimesNewRomanPS-BoldMT"/>
              </a:rPr>
              <a:t>STEPS IN DEMAND FORECASTING</a:t>
            </a:r>
          </a:p>
          <a:p>
            <a:pPr algn="l"/>
            <a:endParaRPr lang="en-IN" sz="2000" b="1" i="0" u="none" strike="noStrike" baseline="0" dirty="0">
              <a:latin typeface="TimesNewRomanPS-BoldMT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Determination of the objectives</a:t>
            </a:r>
          </a:p>
          <a:p>
            <a:pPr algn="l"/>
            <a:endParaRPr lang="en-IN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Sub-dividing the task</a:t>
            </a:r>
          </a:p>
          <a:p>
            <a:pPr algn="l"/>
            <a:endParaRPr lang="en-IN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Identifying of demand determinants</a:t>
            </a:r>
          </a:p>
          <a:p>
            <a:pPr algn="l"/>
            <a:endParaRPr lang="en-IN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Selection of the method</a:t>
            </a:r>
          </a:p>
          <a:p>
            <a:pPr algn="l"/>
            <a:endParaRPr lang="en-IN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Collection of Data</a:t>
            </a:r>
          </a:p>
          <a:p>
            <a:pPr algn="l"/>
            <a:endParaRPr lang="en-IN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Georgia" panose="02040502050405020303" pitchFamily="18" charset="0"/>
              </a:rPr>
              <a:t>• Estimation and interpretation of result</a:t>
            </a:r>
          </a:p>
          <a:p>
            <a:pPr algn="l"/>
            <a:endParaRPr lang="en-US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r>
              <a:rPr lang="en-IN" sz="1800" b="0" i="0" u="none" strike="noStrike" baseline="0" dirty="0">
                <a:latin typeface="Georgia" panose="02040502050405020303" pitchFamily="18" charset="0"/>
              </a:rPr>
              <a:t>• Reporting</a:t>
            </a:r>
            <a:endParaRPr lang="en-IN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81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67FA9F-7B29-9A2F-F8E6-82ED6485CAAC}"/>
              </a:ext>
            </a:extLst>
          </p:cNvPr>
          <p:cNvSpPr txBox="1"/>
          <p:nvPr/>
        </p:nvSpPr>
        <p:spPr>
          <a:xfrm>
            <a:off x="630576" y="534255"/>
            <a:ext cx="3707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/>
              <a:t>Methods of Demand Forecasting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3D6BA-CEBD-4B3B-0698-1D2B30236BBE}"/>
              </a:ext>
            </a:extLst>
          </p:cNvPr>
          <p:cNvSpPr txBox="1"/>
          <p:nvPr/>
        </p:nvSpPr>
        <p:spPr>
          <a:xfrm>
            <a:off x="390418" y="1674956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Survey Method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CAF657-20CA-C4A1-B108-08CF2F5B5522}"/>
              </a:ext>
            </a:extLst>
          </p:cNvPr>
          <p:cNvSpPr txBox="1"/>
          <p:nvPr/>
        </p:nvSpPr>
        <p:spPr>
          <a:xfrm>
            <a:off x="390418" y="2044288"/>
            <a:ext cx="86739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B0B0B"/>
                </a:solidFill>
                <a:effectLst/>
                <a:latin typeface="Minion Pro"/>
              </a:rPr>
              <a:t>Complete Enumeration Method</a:t>
            </a:r>
            <a:endParaRPr lang="en-US" b="1" dirty="0">
              <a:solidFill>
                <a:srgbClr val="0B0B0B"/>
              </a:solidFill>
              <a:latin typeface="Minion Pro"/>
            </a:endParaRP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B0B0B"/>
                </a:solidFill>
                <a:effectLst/>
                <a:latin typeface="Minion Pro"/>
              </a:rPr>
              <a:t>Sample Survey Method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B0B0B"/>
                </a:solidFill>
                <a:effectLst/>
                <a:latin typeface="Minion Pro"/>
              </a:rPr>
              <a:t>End-use Method</a:t>
            </a:r>
            <a:endParaRPr lang="en-US" b="0" i="0" dirty="0">
              <a:solidFill>
                <a:srgbClr val="0B0B0B"/>
              </a:solidFill>
              <a:effectLst/>
              <a:latin typeface="Minion Pro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6F1CD3-0D46-20B9-D1F4-CD2450F35CA7}"/>
              </a:ext>
            </a:extLst>
          </p:cNvPr>
          <p:cNvSpPr txBox="1"/>
          <p:nvPr/>
        </p:nvSpPr>
        <p:spPr>
          <a:xfrm>
            <a:off x="480317" y="3244334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Barometric Method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6CEF8-D51E-B012-64C6-389F735E1A88}"/>
              </a:ext>
            </a:extLst>
          </p:cNvPr>
          <p:cNvSpPr txBox="1"/>
          <p:nvPr/>
        </p:nvSpPr>
        <p:spPr>
          <a:xfrm>
            <a:off x="484169" y="4089384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Collective Opinion Method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3A54EB-97F9-42B3-40FE-B1778464A7E8}"/>
              </a:ext>
            </a:extLst>
          </p:cNvPr>
          <p:cNvSpPr txBox="1"/>
          <p:nvPr/>
        </p:nvSpPr>
        <p:spPr>
          <a:xfrm>
            <a:off x="480317" y="4998378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Market Experiment Method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14909A-AC44-10A3-428B-34E1CFC1638E}"/>
              </a:ext>
            </a:extLst>
          </p:cNvPr>
          <p:cNvSpPr txBox="1"/>
          <p:nvPr/>
        </p:nvSpPr>
        <p:spPr>
          <a:xfrm>
            <a:off x="480317" y="6118530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Expert Opinion Method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3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127A53-A688-3339-7B3F-323371602975}"/>
              </a:ext>
            </a:extLst>
          </p:cNvPr>
          <p:cNvSpPr txBox="1"/>
          <p:nvPr/>
        </p:nvSpPr>
        <p:spPr>
          <a:xfrm>
            <a:off x="630576" y="534255"/>
            <a:ext cx="4511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/>
              <a:t>Methods of Demand Forecasting(Contd.)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402718-E122-67FA-E056-2FB2FBBE6329}"/>
              </a:ext>
            </a:extLst>
          </p:cNvPr>
          <p:cNvSpPr txBox="1"/>
          <p:nvPr/>
        </p:nvSpPr>
        <p:spPr>
          <a:xfrm>
            <a:off x="630576" y="1294812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N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Statistical Methods</a:t>
            </a:r>
            <a:endParaRPr lang="en-IN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D88D95-C028-00BB-0833-A73CCDB73555}"/>
              </a:ext>
            </a:extLst>
          </p:cNvPr>
          <p:cNvSpPr txBox="1"/>
          <p:nvPr/>
        </p:nvSpPr>
        <p:spPr>
          <a:xfrm>
            <a:off x="863029" y="1839925"/>
            <a:ext cx="8273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i="0" dirty="0">
                <a:effectLst/>
                <a:latin typeface="Minion Pro"/>
              </a:rPr>
              <a:t>1. Trend Projection Method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A6B939-A2C1-2EAC-B5FB-D8FC89DC52F4}"/>
              </a:ext>
            </a:extLst>
          </p:cNvPr>
          <p:cNvSpPr txBox="1"/>
          <p:nvPr/>
        </p:nvSpPr>
        <p:spPr>
          <a:xfrm>
            <a:off x="863029" y="2385038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i="0" dirty="0">
                <a:effectLst/>
                <a:latin typeface="Minion Pro"/>
              </a:rPr>
              <a:t>2. Regression Analysis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307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8E299A-3E6C-62BA-9770-E372CB79591B}"/>
              </a:ext>
            </a:extLst>
          </p:cNvPr>
          <p:cNvSpPr txBox="1"/>
          <p:nvPr/>
        </p:nvSpPr>
        <p:spPr>
          <a:xfrm>
            <a:off x="698643" y="565079"/>
            <a:ext cx="204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Reference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69253-14A6-3E1E-95E8-EA4CAD667433}"/>
              </a:ext>
            </a:extLst>
          </p:cNvPr>
          <p:cNvSpPr txBox="1"/>
          <p:nvPr/>
        </p:nvSpPr>
        <p:spPr>
          <a:xfrm>
            <a:off x="698643" y="1428108"/>
            <a:ext cx="1011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hlinkClick r:id="rId2"/>
              </a:rPr>
              <a:t>https://www.toppr.com/guides/business-economics/theory-of-demand/methods-of-demand-forecasting/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614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5A2986-B39E-3B08-47F9-AF0621C5358B}"/>
              </a:ext>
            </a:extLst>
          </p:cNvPr>
          <p:cNvSpPr txBox="1"/>
          <p:nvPr/>
        </p:nvSpPr>
        <p:spPr>
          <a:xfrm>
            <a:off x="4685016" y="2753474"/>
            <a:ext cx="2835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5158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285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Minion Pro</vt:lpstr>
      <vt:lpstr>Open Sans</vt:lpstr>
      <vt:lpstr>TimesNewRomanPS-BoldMT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1</cp:revision>
  <dcterms:created xsi:type="dcterms:W3CDTF">2023-07-09T17:57:55Z</dcterms:created>
  <dcterms:modified xsi:type="dcterms:W3CDTF">2023-07-09T19:02:09Z</dcterms:modified>
</cp:coreProperties>
</file>